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95A41-3307-4BC3-847D-2D6E7D2D0002}" v="3" dt="2023-04-21T14:17:17.750"/>
    <p1510:client id="{318C3557-5D07-66E0-C34A-10726BA717AB}" v="121" dt="2023-04-21T14:02:03.71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hyperlink" Target="mailto:m.benouda@ipsl-edu.f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99034"/>
            <a:ext cx="9715500" cy="45085"/>
          </a:xfrm>
          <a:custGeom>
            <a:avLst/>
            <a:gdLst/>
            <a:ahLst/>
            <a:cxnLst/>
            <a:rect l="l" t="t" r="r" b="b"/>
            <a:pathLst>
              <a:path w="9715500" h="45084">
                <a:moveTo>
                  <a:pt x="9715500" y="0"/>
                </a:moveTo>
                <a:lnTo>
                  <a:pt x="0" y="0"/>
                </a:lnTo>
                <a:lnTo>
                  <a:pt x="0" y="45084"/>
                </a:lnTo>
                <a:lnTo>
                  <a:pt x="9715500" y="45084"/>
                </a:lnTo>
                <a:lnTo>
                  <a:pt x="9715500" y="0"/>
                </a:lnTo>
                <a:close/>
              </a:path>
            </a:pathLst>
          </a:custGeom>
          <a:solidFill>
            <a:srgbClr val="2B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7149465"/>
            <a:ext cx="9715500" cy="45085"/>
          </a:xfrm>
          <a:custGeom>
            <a:avLst/>
            <a:gdLst/>
            <a:ahLst/>
            <a:cxnLst/>
            <a:rect l="l" t="t" r="r" b="b"/>
            <a:pathLst>
              <a:path w="9715500" h="45084">
                <a:moveTo>
                  <a:pt x="9715500" y="0"/>
                </a:moveTo>
                <a:lnTo>
                  <a:pt x="0" y="0"/>
                </a:lnTo>
                <a:lnTo>
                  <a:pt x="0" y="45085"/>
                </a:lnTo>
                <a:lnTo>
                  <a:pt x="9715500" y="45085"/>
                </a:lnTo>
                <a:lnTo>
                  <a:pt x="9715500" y="0"/>
                </a:lnTo>
                <a:close/>
              </a:path>
            </a:pathLst>
          </a:custGeom>
          <a:solidFill>
            <a:srgbClr val="2B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04100" y="2383061"/>
            <a:ext cx="2859405" cy="284616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65200" marR="66675" indent="-878205">
              <a:lnSpc>
                <a:spcPct val="101400"/>
              </a:lnSpc>
              <a:spcBef>
                <a:spcPts val="80"/>
              </a:spcBef>
            </a:pPr>
            <a:r>
              <a:rPr sz="1400" b="1" dirty="0">
                <a:solidFill>
                  <a:srgbClr val="252525"/>
                </a:solidFill>
                <a:latin typeface="Verdana"/>
                <a:cs typeface="Verdana"/>
              </a:rPr>
              <a:t>Le</a:t>
            </a:r>
            <a:r>
              <a:rPr sz="1400" b="1" spc="-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52525"/>
                </a:solidFill>
                <a:latin typeface="Verdana"/>
                <a:cs typeface="Verdana"/>
              </a:rPr>
              <a:t>Logement</a:t>
            </a:r>
            <a:r>
              <a:rPr sz="1400" b="1" spc="-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52525"/>
                </a:solidFill>
                <a:latin typeface="Verdana"/>
                <a:cs typeface="Verdana"/>
              </a:rPr>
              <a:t>des</a:t>
            </a:r>
            <a:r>
              <a:rPr sz="1400" b="1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252525"/>
                </a:solidFill>
                <a:latin typeface="Verdana"/>
                <a:cs typeface="Verdana"/>
              </a:rPr>
              <a:t>étudiants </a:t>
            </a:r>
            <a:r>
              <a:rPr sz="1400" b="1" dirty="0">
                <a:solidFill>
                  <a:srgbClr val="252525"/>
                </a:solidFill>
                <a:latin typeface="Verdana"/>
                <a:cs typeface="Verdana"/>
              </a:rPr>
              <a:t>de</a:t>
            </a:r>
            <a:r>
              <a:rPr sz="1400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L’IPSL</a:t>
            </a:r>
            <a:endParaRPr sz="1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360"/>
              </a:spcBef>
            </a:pPr>
            <a:r>
              <a:rPr sz="1100" dirty="0">
                <a:latin typeface="Verdana"/>
                <a:cs typeface="Verdana"/>
              </a:rPr>
              <a:t>La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 err="1">
                <a:latin typeface="Verdana"/>
                <a:cs typeface="Verdana"/>
              </a:rPr>
              <a:t>résidence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lang="fr-FR" sz="1100" spc="-15" dirty="0">
                <a:latin typeface="Verdana"/>
                <a:cs typeface="Verdana"/>
              </a:rPr>
              <a:t>é</a:t>
            </a:r>
            <a:r>
              <a:rPr sz="1100" dirty="0" err="1">
                <a:latin typeface="Verdana"/>
                <a:cs typeface="Verdana"/>
              </a:rPr>
              <a:t>tudiante</a:t>
            </a:r>
            <a:r>
              <a:rPr lang="fr-FR" sz="1100" spc="-10" dirty="0">
                <a:latin typeface="Verdana"/>
                <a:cs typeface="Verdana"/>
              </a:rPr>
              <a:t> </a:t>
            </a:r>
            <a:r>
              <a:rPr sz="1100" spc="-25" dirty="0" err="1">
                <a:latin typeface="Verdana"/>
                <a:cs typeface="Verdana"/>
              </a:rPr>
              <a:t>est</a:t>
            </a:r>
            <a:r>
              <a:rPr lang="fr-FR" sz="1100" spc="-25" dirty="0">
                <a:latin typeface="Verdana"/>
                <a:cs typeface="Verdana"/>
              </a:rPr>
              <a:t> </a:t>
            </a:r>
            <a:r>
              <a:rPr sz="1100" dirty="0" err="1">
                <a:latin typeface="Verdana"/>
                <a:cs typeface="Verdana"/>
              </a:rPr>
              <a:t>gérée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par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l’Association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pour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le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logement </a:t>
            </a:r>
            <a:r>
              <a:rPr sz="1100" dirty="0">
                <a:latin typeface="Verdana"/>
                <a:cs typeface="Verdana"/>
              </a:rPr>
              <a:t>des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 err="1">
                <a:latin typeface="Verdana"/>
                <a:cs typeface="Verdana"/>
              </a:rPr>
              <a:t>étudiants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</a:t>
            </a:r>
            <a:r>
              <a:rPr lang="fr-FR" sz="1100" spc="-10" dirty="0">
                <a:latin typeface="Verdana"/>
                <a:cs typeface="Verdana"/>
              </a:rPr>
              <a:t> </a:t>
            </a:r>
            <a:r>
              <a:rPr sz="1100" dirty="0" err="1">
                <a:latin typeface="Verdana"/>
                <a:cs typeface="Verdana"/>
              </a:rPr>
              <a:t>l’Institut</a:t>
            </a:r>
            <a:r>
              <a:rPr lang="fr-FR" sz="1100" spc="-3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Polytechnique Saint-</a:t>
            </a:r>
            <a:r>
              <a:rPr sz="1100" dirty="0">
                <a:latin typeface="Verdana"/>
                <a:cs typeface="Verdana"/>
              </a:rPr>
              <a:t>Louis.</a:t>
            </a:r>
            <a:r>
              <a:rPr sz="1100" spc="-20" dirty="0">
                <a:latin typeface="Verdana"/>
                <a:cs typeface="Verdana"/>
              </a:rPr>
              <a:t> </a:t>
            </a:r>
            <a:endParaRPr lang="fr-FR" sz="1100" spc="-2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360"/>
              </a:spcBef>
            </a:pPr>
            <a:r>
              <a:rPr sz="1100" dirty="0">
                <a:latin typeface="Verdana"/>
                <a:cs typeface="Verdana"/>
              </a:rPr>
              <a:t>Elle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est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en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priorité</a:t>
            </a:r>
            <a:r>
              <a:rPr sz="1100" spc="-10" dirty="0">
                <a:latin typeface="Verdana"/>
                <a:cs typeface="Verdana"/>
              </a:rPr>
              <a:t> réservée </a:t>
            </a:r>
            <a:r>
              <a:rPr sz="1100" dirty="0">
                <a:latin typeface="Verdana"/>
                <a:cs typeface="Verdana"/>
              </a:rPr>
              <a:t>aux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étudiants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des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sz="1100" dirty="0" err="1">
                <a:latin typeface="Verdana"/>
                <a:cs typeface="Verdana"/>
              </a:rPr>
              <a:t>écoles</a:t>
            </a:r>
            <a:r>
              <a:rPr sz="1100" spc="-10" dirty="0">
                <a:latin typeface="Verdana"/>
                <a:cs typeface="Verdana"/>
              </a:rPr>
              <a:t> ECAM-</a:t>
            </a:r>
            <a:r>
              <a:rPr sz="1100" spc="-20" dirty="0">
                <a:latin typeface="Verdana"/>
                <a:cs typeface="Verdana"/>
              </a:rPr>
              <a:t>EPMI, </a:t>
            </a:r>
            <a:r>
              <a:rPr sz="1100" dirty="0">
                <a:latin typeface="Verdana"/>
                <a:cs typeface="Verdana"/>
              </a:rPr>
              <a:t>EPSS,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ILEPS</a:t>
            </a:r>
            <a:r>
              <a:rPr lang="fr-FR" sz="110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et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EBI.</a:t>
            </a:r>
            <a:endParaRPr lang="fr-FR" sz="1100" spc="-2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360"/>
              </a:spcBef>
            </a:pPr>
            <a:r>
              <a:rPr lang="fr-FR" sz="1100" dirty="0">
                <a:latin typeface="Verdana"/>
                <a:cs typeface="Verdana"/>
              </a:rPr>
              <a:t>Elle est s</a:t>
            </a:r>
            <a:r>
              <a:rPr sz="1100" dirty="0" err="1">
                <a:latin typeface="Verdana"/>
                <a:cs typeface="Verdana"/>
              </a:rPr>
              <a:t>ituée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au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23,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boulevard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du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lang="fr-FR" sz="1100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ort</a:t>
            </a:r>
            <a:r>
              <a:rPr lang="fr-FR" sz="1100" dirty="0">
                <a:latin typeface="Verdana"/>
                <a:cs typeface="Verdana"/>
              </a:rPr>
              <a:t>, à proximité </a:t>
            </a:r>
            <a:r>
              <a:rPr sz="1100" dirty="0">
                <a:latin typeface="Verdana"/>
                <a:cs typeface="Verdana"/>
              </a:rPr>
              <a:t>d</a:t>
            </a:r>
            <a:r>
              <a:rPr lang="fr-FR" sz="1100" dirty="0">
                <a:latin typeface="Verdana"/>
                <a:cs typeface="Verdana"/>
              </a:rPr>
              <a:t>u Campus</a:t>
            </a:r>
            <a:r>
              <a:rPr lang="fr-FR"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IPSL,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lang="fr-FR" sz="1100" spc="-20" dirty="0">
                <a:latin typeface="Verdana"/>
                <a:cs typeface="Verdana"/>
              </a:rPr>
              <a:t>du </a:t>
            </a:r>
            <a:r>
              <a:rPr sz="1100" dirty="0" err="1">
                <a:latin typeface="Verdana"/>
                <a:cs typeface="Verdana"/>
              </a:rPr>
              <a:t>centre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commercial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lang="fr-FR" sz="1100" spc="-20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es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3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lang="fr-FR" sz="1100" spc="-25" dirty="0">
                <a:latin typeface="Verdana"/>
                <a:cs typeface="Verdana"/>
              </a:rPr>
              <a:t>F</a:t>
            </a:r>
            <a:r>
              <a:rPr sz="1100" dirty="0" err="1">
                <a:latin typeface="Verdana"/>
                <a:cs typeface="Verdana"/>
              </a:rPr>
              <a:t>ontaines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et </a:t>
            </a:r>
            <a:r>
              <a:rPr sz="1100" dirty="0">
                <a:latin typeface="Verdana"/>
                <a:cs typeface="Verdana"/>
              </a:rPr>
              <a:t>de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la</a:t>
            </a:r>
            <a:r>
              <a:rPr sz="1100" spc="-5" dirty="0">
                <a:latin typeface="Verdana"/>
                <a:cs typeface="Verdana"/>
              </a:rPr>
              <a:t> </a:t>
            </a:r>
            <a:r>
              <a:rPr lang="fr-FR" sz="1100" spc="-5" dirty="0">
                <a:latin typeface="Verdana"/>
                <a:cs typeface="Verdana"/>
              </a:rPr>
              <a:t>g</a:t>
            </a:r>
            <a:r>
              <a:rPr sz="1100" dirty="0">
                <a:latin typeface="Verdana"/>
                <a:cs typeface="Verdana"/>
              </a:rPr>
              <a:t>are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RER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lang="fr-FR" sz="1100" spc="-15" dirty="0">
                <a:latin typeface="Verdana"/>
                <a:cs typeface="Verdana"/>
              </a:rPr>
              <a:t>de </a:t>
            </a:r>
            <a:r>
              <a:rPr sz="1100" dirty="0">
                <a:latin typeface="Verdana"/>
                <a:cs typeface="Verdana"/>
              </a:rPr>
              <a:t>Cergy</a:t>
            </a:r>
            <a:r>
              <a:rPr lang="fr-FR" sz="1100" dirty="0">
                <a:latin typeface="Verdana"/>
                <a:cs typeface="Verdana"/>
              </a:rPr>
              <a:t>-P</a:t>
            </a:r>
            <a:r>
              <a:rPr sz="1100" spc="-10" dirty="0" err="1">
                <a:latin typeface="Verdana"/>
                <a:cs typeface="Verdana"/>
              </a:rPr>
              <a:t>réfecture</a:t>
            </a:r>
            <a:r>
              <a:rPr sz="1100" spc="-10" dirty="0">
                <a:latin typeface="Verdana"/>
                <a:cs typeface="Verdana"/>
              </a:rPr>
              <a:t>.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6586" y="443483"/>
            <a:ext cx="3175" cy="6576059"/>
          </a:xfrm>
          <a:custGeom>
            <a:avLst/>
            <a:gdLst/>
            <a:ahLst/>
            <a:cxnLst/>
            <a:rect l="l" t="t" r="r" b="b"/>
            <a:pathLst>
              <a:path w="3175" h="6576059">
                <a:moveTo>
                  <a:pt x="3035" y="0"/>
                </a:moveTo>
                <a:lnTo>
                  <a:pt x="0" y="0"/>
                </a:lnTo>
                <a:lnTo>
                  <a:pt x="0" y="182880"/>
                </a:lnTo>
                <a:lnTo>
                  <a:pt x="0" y="6576060"/>
                </a:lnTo>
                <a:lnTo>
                  <a:pt x="3035" y="6576060"/>
                </a:lnTo>
                <a:lnTo>
                  <a:pt x="3035" y="182880"/>
                </a:lnTo>
                <a:lnTo>
                  <a:pt x="303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2021" y="443483"/>
            <a:ext cx="3175" cy="6576059"/>
          </a:xfrm>
          <a:custGeom>
            <a:avLst/>
            <a:gdLst/>
            <a:ahLst/>
            <a:cxnLst/>
            <a:rect l="l" t="t" r="r" b="b"/>
            <a:pathLst>
              <a:path w="3175" h="6576059">
                <a:moveTo>
                  <a:pt x="3035" y="0"/>
                </a:moveTo>
                <a:lnTo>
                  <a:pt x="0" y="0"/>
                </a:lnTo>
                <a:lnTo>
                  <a:pt x="0" y="182880"/>
                </a:lnTo>
                <a:lnTo>
                  <a:pt x="0" y="6576060"/>
                </a:lnTo>
                <a:lnTo>
                  <a:pt x="3035" y="6576060"/>
                </a:lnTo>
                <a:lnTo>
                  <a:pt x="3035" y="182880"/>
                </a:lnTo>
                <a:lnTo>
                  <a:pt x="303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62" y="2026285"/>
            <a:ext cx="2398794" cy="2979006"/>
          </a:xfrm>
          <a:prstGeom prst="rect">
            <a:avLst/>
          </a:prstGeom>
        </p:spPr>
      </p:pic>
      <p:pic>
        <p:nvPicPr>
          <p:cNvPr id="10" name="Image 1" descr="LOGO">
            <a:extLst>
              <a:ext uri="{FF2B5EF4-FFF2-40B4-BE49-F238E27FC236}">
                <a16:creationId xmlns:a16="http://schemas.microsoft.com/office/drawing/2014/main" id="{D9557095-ECA5-47A3-8613-F6F2CC30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23" y="581025"/>
            <a:ext cx="1186435" cy="16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2B7AE6-A211-4B46-9888-1A0DD123C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00" y="5359148"/>
            <a:ext cx="3418079" cy="1729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64109"/>
            <a:ext cx="9782175" cy="80010"/>
          </a:xfrm>
          <a:custGeom>
            <a:avLst/>
            <a:gdLst/>
            <a:ahLst/>
            <a:cxnLst/>
            <a:rect l="l" t="t" r="r" b="b"/>
            <a:pathLst>
              <a:path w="9782175" h="80009">
                <a:moveTo>
                  <a:pt x="9782175" y="0"/>
                </a:moveTo>
                <a:lnTo>
                  <a:pt x="0" y="0"/>
                </a:lnTo>
                <a:lnTo>
                  <a:pt x="0" y="80009"/>
                </a:lnTo>
                <a:lnTo>
                  <a:pt x="9782175" y="80009"/>
                </a:lnTo>
                <a:lnTo>
                  <a:pt x="9782175" y="0"/>
                </a:lnTo>
                <a:close/>
              </a:path>
            </a:pathLst>
          </a:custGeom>
          <a:solidFill>
            <a:srgbClr val="2B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7118350"/>
            <a:ext cx="9715500" cy="76200"/>
          </a:xfrm>
          <a:custGeom>
            <a:avLst/>
            <a:gdLst/>
            <a:ahLst/>
            <a:cxnLst/>
            <a:rect l="l" t="t" r="r" b="b"/>
            <a:pathLst>
              <a:path w="9715500" h="76200">
                <a:moveTo>
                  <a:pt x="9715500" y="0"/>
                </a:moveTo>
                <a:lnTo>
                  <a:pt x="0" y="0"/>
                </a:lnTo>
                <a:lnTo>
                  <a:pt x="0" y="76200"/>
                </a:lnTo>
                <a:lnTo>
                  <a:pt x="9715500" y="76200"/>
                </a:lnTo>
                <a:lnTo>
                  <a:pt x="9715500" y="0"/>
                </a:lnTo>
                <a:close/>
              </a:path>
            </a:pathLst>
          </a:custGeom>
          <a:solidFill>
            <a:srgbClr val="2B74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9901" y="733425"/>
            <a:ext cx="2819400" cy="532055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L’ALE</a:t>
            </a:r>
            <a:r>
              <a:rPr lang="fr-FR"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</a:t>
            </a:r>
            <a:r>
              <a:rPr lang="fr-FR" sz="1100" spc="-2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vous accueille dans un cadre agréable et sécurisé au centre de la ville de Cergy.</a:t>
            </a:r>
          </a:p>
          <a:p>
            <a:pPr algn="just">
              <a:lnSpc>
                <a:spcPct val="100000"/>
              </a:lnSpc>
            </a:pPr>
            <a:endParaRPr lang="fr-FR" sz="11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r>
              <a:rPr lang="fr-FR" sz="1100" spc="-1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La Résidence met à disposition une palette de services adaptés à vos besoins : p</a:t>
            </a:r>
            <a:r>
              <a:rPr lang="fr-FR"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arking, local à vélos, Wifi, imprimante, laverie, salle TV, terrain de pétanque et de volley, une table de ping-pong.</a:t>
            </a: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endParaRPr lang="fr-FR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R="86360" algn="just">
              <a:lnSpc>
                <a:spcPct val="116399"/>
              </a:lnSpc>
            </a:pPr>
            <a:r>
              <a:rPr lang="fr-FR" sz="11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/>
              </a:rPr>
              <a:t>L’ALE vous propose une salle de sport toute neuve, une salle de jeux avec un billard et un baby foot.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100" y="1952626"/>
            <a:ext cx="2969895" cy="52282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128905" algn="just">
              <a:lnSpc>
                <a:spcPct val="117300"/>
              </a:lnSpc>
              <a:spcBef>
                <a:spcPts val="95"/>
              </a:spcBef>
            </a:pPr>
            <a:r>
              <a:rPr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La</a:t>
            </a:r>
            <a:r>
              <a:rPr sz="1100" spc="-25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résidence</a:t>
            </a:r>
            <a:r>
              <a:rPr sz="1100" spc="-15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100" spc="-15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comporte </a:t>
            </a:r>
            <a:r>
              <a:rPr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250</a:t>
            </a:r>
            <a:r>
              <a:rPr sz="1100" spc="-2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100" spc="-1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chambres </a:t>
            </a:r>
            <a:r>
              <a:rPr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réparties</a:t>
            </a:r>
            <a:r>
              <a:rPr sz="1100" spc="-2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1100" spc="-2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en 74 </a:t>
            </a:r>
            <a:r>
              <a:rPr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appartements</a:t>
            </a:r>
            <a:r>
              <a:rPr lang="fr-FR" sz="1100" dirty="0">
                <a:solidFill>
                  <a:srgbClr val="252525"/>
                </a:solidFill>
                <a:latin typeface="Verdana"/>
                <a:ea typeface="Verdana"/>
                <a:cs typeface="Verdana"/>
              </a:rPr>
              <a:t> : </a:t>
            </a:r>
            <a:endParaRPr lang="fr-FR" sz="110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fr-FR"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60 appartements (T4 et T6) </a:t>
            </a: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fr-FR"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14 studios (dont 2 pour PMR)</a:t>
            </a: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</a:pPr>
            <a:endParaRPr lang="fr-FR" sz="8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</a:pPr>
            <a:r>
              <a:rPr lang="fr-FR" sz="1100" spc="-5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Les appartements sont équipés :</a:t>
            </a: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fr-FR" sz="1100" spc="-5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d’une cuisine avec des ustensiles et un kit de nettoyage, une plaque de cuisson, une hotte, un réfrigérateur, un micro-ondes et  des rangements.</a:t>
            </a: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endParaRPr lang="fr-FR" sz="11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tabLst>
                <a:tab pos="186690" algn="l"/>
              </a:tabLst>
            </a:pPr>
            <a:endParaRPr lang="fr-FR" sz="8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67310" indent="48260" algn="just">
              <a:lnSpc>
                <a:spcPct val="116399"/>
              </a:lnSpc>
              <a:buFont typeface="Arial" pitchFamily="34" charset="0"/>
              <a:buChar char="•"/>
              <a:tabLst>
                <a:tab pos="186690" algn="l"/>
              </a:tabLst>
            </a:pPr>
            <a:r>
              <a:rPr lang="fr-FR" sz="1100" spc="-5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d’une  pièce à vivre avec une table et des chaises, douche et WC (2 pour les T6).</a:t>
            </a:r>
          </a:p>
          <a:p>
            <a:pPr marL="12700" marR="67310" indent="48260" algn="just">
              <a:lnSpc>
                <a:spcPct val="116399"/>
              </a:lnSpc>
              <a:tabLst>
                <a:tab pos="186690" algn="l"/>
              </a:tabLst>
            </a:pPr>
            <a:endParaRPr lang="fr-FR" sz="800" spc="-5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fr-FR" sz="1100" dirty="0">
                <a:solidFill>
                  <a:srgbClr val="252525"/>
                </a:solidFill>
                <a:latin typeface="Verdana" pitchFamily="34" charset="0"/>
                <a:ea typeface="Verdana" pitchFamily="34" charset="0"/>
                <a:cs typeface="Verdana"/>
              </a:rPr>
              <a:t> de chambres (15m²) comprenant un lit, un bureau et une chaise, une étagère, un placard, une couette et un coin lavabo.</a:t>
            </a:r>
          </a:p>
          <a:p>
            <a:pPr marL="12700" marR="128905" algn="just">
              <a:lnSpc>
                <a:spcPct val="117300"/>
              </a:lnSpc>
              <a:spcBef>
                <a:spcPts val="95"/>
              </a:spcBef>
            </a:pPr>
            <a:endParaRPr lang="fr-FR" sz="800" spc="-10" dirty="0">
              <a:solidFill>
                <a:srgbClr val="252525"/>
              </a:solidFill>
              <a:latin typeface="Verdana" pitchFamily="34" charset="0"/>
              <a:ea typeface="Verdana" pitchFamily="34" charset="0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0300" y="5000625"/>
            <a:ext cx="3063240" cy="987514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5080" algn="just">
              <a:lnSpc>
                <a:spcPct val="116399"/>
              </a:lnSpc>
            </a:pPr>
            <a:r>
              <a:rPr lang="fr-FR" sz="1100" dirty="0">
                <a:solidFill>
                  <a:srgbClr val="252525"/>
                </a:solidFill>
                <a:latin typeface="Verdana"/>
                <a:cs typeface="Verdana"/>
              </a:rPr>
              <a:t>Le montant du loyer est de 540 € pour une chambre et 560 € pour un studio avant l'aide au logement de la CAF (selon</a:t>
            </a:r>
            <a:r>
              <a:rPr lang="fr-FR" sz="1100" spc="-15" dirty="0">
                <a:solidFill>
                  <a:srgbClr val="252525"/>
                </a:solidFill>
                <a:latin typeface="Verdana"/>
                <a:cs typeface="Verdana"/>
              </a:rPr>
              <a:t> votre situation : </a:t>
            </a:r>
            <a:r>
              <a:rPr lang="fr-FR" sz="1100" dirty="0">
                <a:solidFill>
                  <a:srgbClr val="252525"/>
                </a:solidFill>
                <a:latin typeface="Verdana"/>
                <a:cs typeface="Verdana"/>
              </a:rPr>
              <a:t>étudiant,</a:t>
            </a:r>
            <a:r>
              <a:rPr lang="fr-FR" sz="1100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fr-FR" sz="1100" spc="-25" dirty="0">
                <a:solidFill>
                  <a:srgbClr val="252525"/>
                </a:solidFill>
                <a:latin typeface="Verdana"/>
                <a:cs typeface="Verdana"/>
              </a:rPr>
              <a:t>en 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alternance…)</a:t>
            </a:r>
            <a:endParaRPr lang="fr-FR" sz="1100" dirty="0">
              <a:latin typeface="Verdana"/>
              <a:cs typeface="Verdana"/>
            </a:endParaRPr>
          </a:p>
          <a:p>
            <a:pPr marL="12700" marR="5080">
              <a:lnSpc>
                <a:spcPct val="116900"/>
              </a:lnSpc>
              <a:spcBef>
                <a:spcPts val="90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6500" y="1876425"/>
            <a:ext cx="2969894" cy="1548501"/>
          </a:xfrm>
          <a:prstGeom prst="rect">
            <a:avLst/>
          </a:prstGeom>
        </p:spPr>
        <p:txBody>
          <a:bodyPr vert="horz" wrap="square" lIns="0" tIns="4000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100" dirty="0">
                <a:solidFill>
                  <a:srgbClr val="252525"/>
                </a:solidFill>
                <a:latin typeface="Verdana"/>
                <a:cs typeface="Verdana"/>
              </a:rPr>
              <a:t>L</a:t>
            </a:r>
            <a:r>
              <a:rPr lang="fr-FR" sz="1100" dirty="0">
                <a:solidFill>
                  <a:srgbClr val="252525"/>
                </a:solidFill>
                <a:latin typeface="Verdana"/>
                <a:cs typeface="Verdana"/>
              </a:rPr>
              <a:t>‘équipe de la résidence</a:t>
            </a:r>
            <a:r>
              <a:rPr sz="1100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100" dirty="0" err="1">
                <a:solidFill>
                  <a:srgbClr val="252525"/>
                </a:solidFill>
                <a:latin typeface="Verdana"/>
                <a:cs typeface="Verdana"/>
              </a:rPr>
              <a:t>est</a:t>
            </a:r>
            <a:r>
              <a:rPr sz="1100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fr-FR" sz="1100" spc="-15" dirty="0">
                <a:solidFill>
                  <a:srgbClr val="252525"/>
                </a:solidFill>
                <a:latin typeface="Verdana"/>
                <a:cs typeface="Verdana"/>
              </a:rPr>
              <a:t>à votre disposition : </a:t>
            </a:r>
            <a:endParaRPr sz="1100" dirty="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</a:pPr>
            <a:r>
              <a:rPr sz="1100" dirty="0">
                <a:solidFill>
                  <a:srgbClr val="252525"/>
                </a:solidFill>
                <a:latin typeface="Verdana"/>
                <a:cs typeface="Verdana"/>
              </a:rPr>
              <a:t>Monsieur BENOUDA</a:t>
            </a:r>
            <a:r>
              <a:rPr lang="fr-FR" sz="1100" spc="20" dirty="0">
                <a:solidFill>
                  <a:srgbClr val="252525"/>
                </a:solidFill>
                <a:latin typeface="Verdana"/>
                <a:cs typeface="Verdana"/>
              </a:rPr>
              <a:t>, Gérant 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fr-FR" sz="1100" spc="-20" dirty="0">
                <a:solidFill>
                  <a:srgbClr val="252525"/>
                </a:solidFill>
                <a:latin typeface="Verdana"/>
                <a:cs typeface="Verdana"/>
              </a:rPr>
              <a:t>    </a:t>
            </a:r>
            <a:r>
              <a:rPr sz="1100" spc="-20" dirty="0">
                <a:solidFill>
                  <a:srgbClr val="252525"/>
                </a:solidFill>
                <a:latin typeface="Verdana"/>
                <a:cs typeface="Verdana"/>
              </a:rPr>
              <a:t>06</a:t>
            </a:r>
            <a:r>
              <a:rPr lang="fr-FR" sz="1100" spc="-2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48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10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24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25" dirty="0">
                <a:solidFill>
                  <a:srgbClr val="252525"/>
                </a:solidFill>
                <a:latin typeface="Verdana"/>
                <a:cs typeface="Verdana"/>
              </a:rPr>
              <a:t>19</a:t>
            </a:r>
            <a:endParaRPr lang="fr-FR" sz="1100" spc="-25" dirty="0">
              <a:solidFill>
                <a:srgbClr val="252525"/>
              </a:solidFill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</a:pPr>
            <a:r>
              <a:rPr lang="fr-FR" sz="1100" spc="-25" dirty="0">
                <a:solidFill>
                  <a:srgbClr val="252525"/>
                </a:solidFill>
                <a:latin typeface="Verdana"/>
                <a:cs typeface="Verdana"/>
              </a:rPr>
              <a:t>Madame NIO, Assistante</a:t>
            </a:r>
          </a:p>
          <a:p>
            <a:pPr marL="12700">
              <a:spcBef>
                <a:spcPts val="215"/>
              </a:spcBef>
            </a:pPr>
            <a:r>
              <a:rPr lang="fr-FR" sz="1100" spc="-25" dirty="0">
                <a:solidFill>
                  <a:srgbClr val="252525"/>
                </a:solidFill>
                <a:latin typeface="Verdana"/>
                <a:cs typeface="Verdana"/>
              </a:rPr>
              <a:t>    06.23.12.69.64 ou 01.75.39.67.10</a:t>
            </a:r>
            <a:endParaRPr sz="1100" dirty="0">
              <a:latin typeface="Verdana"/>
              <a:cs typeface="Verdana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</a:pPr>
            <a:r>
              <a:rPr sz="1100" dirty="0">
                <a:solidFill>
                  <a:srgbClr val="252525"/>
                </a:solidFill>
                <a:latin typeface="Verdana"/>
                <a:cs typeface="Verdana"/>
              </a:rPr>
              <a:t>Monsieur</a:t>
            </a:r>
            <a:r>
              <a:rPr sz="1100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52525"/>
                </a:solidFill>
                <a:latin typeface="Verdana"/>
                <a:cs typeface="Verdana"/>
              </a:rPr>
              <a:t>TOURE</a:t>
            </a:r>
            <a:r>
              <a:rPr lang="fr-FR" sz="1100" dirty="0">
                <a:solidFill>
                  <a:srgbClr val="252525"/>
                </a:solidFill>
                <a:latin typeface="Verdana"/>
                <a:cs typeface="Verdana"/>
              </a:rPr>
              <a:t>, Gardien &amp; technicien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   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07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85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01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10" dirty="0">
                <a:solidFill>
                  <a:srgbClr val="252525"/>
                </a:solidFill>
                <a:latin typeface="Verdana"/>
                <a:cs typeface="Verdana"/>
              </a:rPr>
              <a:t>35</a:t>
            </a:r>
            <a:r>
              <a:rPr lang="fr-FR" sz="1100" spc="-10" dirty="0">
                <a:solidFill>
                  <a:srgbClr val="252525"/>
                </a:solidFill>
                <a:latin typeface="Verdana"/>
                <a:cs typeface="Verdana"/>
              </a:rPr>
              <a:t>.</a:t>
            </a:r>
            <a:r>
              <a:rPr sz="1100" spc="-25" dirty="0">
                <a:solidFill>
                  <a:srgbClr val="252525"/>
                </a:solidFill>
                <a:latin typeface="Verdana"/>
                <a:cs typeface="Verdana"/>
              </a:rPr>
              <a:t>61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7450" y="5686425"/>
            <a:ext cx="1847850" cy="1212511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500" spc="-10" dirty="0">
                <a:solidFill>
                  <a:srgbClr val="2B7470"/>
                </a:solidFill>
                <a:latin typeface="Verdana"/>
                <a:cs typeface="Verdana"/>
              </a:rPr>
              <a:t>Contactez-</a:t>
            </a:r>
            <a:r>
              <a:rPr sz="1500" spc="-20" dirty="0">
                <a:solidFill>
                  <a:srgbClr val="2B7470"/>
                </a:solidFill>
                <a:latin typeface="Verdana"/>
                <a:cs typeface="Verdana"/>
              </a:rPr>
              <a:t>nous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b="1" spc="-25" dirty="0">
                <a:solidFill>
                  <a:srgbClr val="252525"/>
                </a:solidFill>
                <a:latin typeface="Verdana"/>
                <a:cs typeface="Verdana"/>
              </a:rPr>
              <a:t>ALE</a:t>
            </a:r>
            <a:endParaRPr sz="1100" dirty="0">
              <a:latin typeface="Verdana"/>
              <a:cs typeface="Verdana"/>
            </a:endParaRPr>
          </a:p>
          <a:p>
            <a:pPr marL="12700" marR="161290">
              <a:lnSpc>
                <a:spcPts val="1610"/>
              </a:lnSpc>
              <a:spcBef>
                <a:spcPts val="40"/>
              </a:spcBef>
            </a:pPr>
            <a:r>
              <a:rPr sz="1100" b="1" dirty="0">
                <a:solidFill>
                  <a:srgbClr val="585858"/>
                </a:solidFill>
                <a:latin typeface="Verdana"/>
                <a:cs typeface="Verdana"/>
              </a:rPr>
              <a:t>23</a:t>
            </a:r>
            <a:r>
              <a:rPr sz="1100" b="1" spc="-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85858"/>
                </a:solidFill>
                <a:latin typeface="Verdana"/>
                <a:cs typeface="Verdana"/>
              </a:rPr>
              <a:t>Boulevard</a:t>
            </a:r>
            <a:r>
              <a:rPr sz="1100" b="1" spc="-2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585858"/>
                </a:solidFill>
                <a:latin typeface="Verdana"/>
                <a:cs typeface="Verdana"/>
              </a:rPr>
              <a:t>du</a:t>
            </a:r>
            <a:r>
              <a:rPr sz="1100" b="1" spc="-1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585858"/>
                </a:solidFill>
                <a:latin typeface="Verdana"/>
                <a:cs typeface="Verdana"/>
              </a:rPr>
              <a:t>Port </a:t>
            </a:r>
            <a:r>
              <a:rPr sz="1100" b="1" dirty="0">
                <a:solidFill>
                  <a:srgbClr val="585858"/>
                </a:solidFill>
                <a:latin typeface="Verdana"/>
                <a:cs typeface="Verdana"/>
              </a:rPr>
              <a:t>95000</a:t>
            </a:r>
            <a:r>
              <a:rPr sz="1100" b="1" spc="-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585858"/>
                </a:solidFill>
                <a:latin typeface="Verdana"/>
                <a:cs typeface="Verdana"/>
              </a:rPr>
              <a:t>CERGY</a:t>
            </a: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b="1" u="sng" spc="-10" dirty="0">
                <a:solidFill>
                  <a:srgbClr val="2B7470"/>
                </a:solidFill>
                <a:uFill>
                  <a:solidFill>
                    <a:srgbClr val="2B7470"/>
                  </a:solidFill>
                </a:uFill>
                <a:latin typeface="Verdana"/>
                <a:cs typeface="Verdana"/>
                <a:hlinkClick r:id="rId2"/>
              </a:rPr>
              <a:t>m.benouda@ipsl-edu.fr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532" y="731497"/>
            <a:ext cx="1525968" cy="108435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6873" y="890312"/>
            <a:ext cx="1132827" cy="83371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900" y="6143625"/>
            <a:ext cx="1350010" cy="858519"/>
          </a:xfrm>
          <a:prstGeom prst="rect">
            <a:avLst/>
          </a:prstGeom>
        </p:spPr>
      </p:pic>
      <p:pic>
        <p:nvPicPr>
          <p:cNvPr id="24" name="Image 23" descr="Screenshot_20220204_141912_com.instagram.andro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050" y="4203425"/>
            <a:ext cx="1270037" cy="9956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F87B7F-912C-4DD6-B17F-DED4C12B6C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27809" r="173" b="1638"/>
          <a:stretch/>
        </p:blipFill>
        <p:spPr>
          <a:xfrm>
            <a:off x="1896829" y="4147698"/>
            <a:ext cx="1435384" cy="10514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6D8869-DED6-428A-A542-88F6C95D4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22796"/>
          <a:stretch/>
        </p:blipFill>
        <p:spPr>
          <a:xfrm>
            <a:off x="534169" y="1302002"/>
            <a:ext cx="2832633" cy="1276586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290E084-CE0D-A5E6-F9B1-7052A052B2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5445" y="591910"/>
            <a:ext cx="1730345" cy="1298196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FA97CA92-0C2B-88AD-8551-430A618930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-208"/>
          <a:stretch/>
        </p:blipFill>
        <p:spPr>
          <a:xfrm>
            <a:off x="5624707" y="594602"/>
            <a:ext cx="1136807" cy="1295503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8283151-BDEB-46EF-B2D5-50A58E09A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698" y="3966639"/>
            <a:ext cx="1302220" cy="157625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D08A07F-46D9-EDF3-DD36-65EE90EC48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8216" y="3970181"/>
            <a:ext cx="1263299" cy="1569168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599CE798-2711-A9B6-C778-F8EB08D896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2905" y="3635672"/>
            <a:ext cx="1963868" cy="1148046"/>
          </a:xfrm>
          <a:prstGeom prst="rect">
            <a:avLst/>
          </a:prstGeom>
        </p:spPr>
      </p:pic>
      <p:pic>
        <p:nvPicPr>
          <p:cNvPr id="1026" name="Picture 2" descr="Panneau en PVC avec texte Local vélos">
            <a:extLst>
              <a:ext uri="{FF2B5EF4-FFF2-40B4-BE49-F238E27FC236}">
                <a16:creationId xmlns:a16="http://schemas.microsoft.com/office/drawing/2014/main" id="{5C0CD657-2AC4-4189-8D4C-8CA085BE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85" y="6100392"/>
            <a:ext cx="15144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74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373</Words>
  <Application>Microsoft Office PowerPoint</Application>
  <PresentationFormat>Personnalisé</PresentationFormat>
  <Paragraphs>55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33663</dc:creator>
  <cp:lastModifiedBy>Severine Dedebat</cp:lastModifiedBy>
  <cp:revision>105</cp:revision>
  <dcterms:created xsi:type="dcterms:W3CDTF">2021-02-04T11:39:27Z</dcterms:created>
  <dcterms:modified xsi:type="dcterms:W3CDTF">2023-04-25T13:07:13Z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2022-02-04T00:00:00Z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2021-02-04T00:00:00Z</vt:filetime>
  </property>
</Properties>
</file>